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3"/>
  </p:notesMasterIdLst>
  <p:sldIdLst>
    <p:sldId id="256" r:id="rId2"/>
    <p:sldId id="258" r:id="rId3"/>
    <p:sldId id="267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492038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3774" autoAdjust="0"/>
  </p:normalViewPr>
  <p:slideViewPr>
    <p:cSldViewPr snapToGrid="0">
      <p:cViewPr varScale="1">
        <p:scale>
          <a:sx n="60" d="100"/>
          <a:sy n="60" d="100"/>
        </p:scale>
        <p:origin x="10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4C8E5-B7C1-4D12-8208-0279D06BB6C7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1143000"/>
            <a:ext cx="5619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A0369-3E5B-4BE2-810B-E96B9E3E7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54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9125" y="1143000"/>
            <a:ext cx="5619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A0369-3E5B-4BE2-810B-E96B9E3E74B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25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9125" y="1143000"/>
            <a:ext cx="5619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A0369-3E5B-4BE2-810B-E96B9E3E74B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3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3160" y="588647"/>
            <a:ext cx="841913" cy="36095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73806" y="3840485"/>
            <a:ext cx="874442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5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6"/>
            <a:ext cx="1414463" cy="2578270"/>
          </a:xfrm>
        </p:spPr>
        <p:txBody>
          <a:bodyPr lIns="0" tIns="0" rIns="0" bIns="0"/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3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6"/>
            <a:ext cx="1414463" cy="2578270"/>
          </a:xfrm>
        </p:spPr>
        <p:txBody>
          <a:bodyPr lIns="0" tIns="0" rIns="0" bIns="0"/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4602" y="1577340"/>
            <a:ext cx="54340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33401" y="1577340"/>
            <a:ext cx="54340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4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6"/>
            <a:ext cx="1414463" cy="2578270"/>
          </a:xfrm>
        </p:spPr>
        <p:txBody>
          <a:bodyPr lIns="0" tIns="0" rIns="0" bIns="0"/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5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22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355" y="1803405"/>
            <a:ext cx="968132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355" y="3632201"/>
            <a:ext cx="968132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99" indent="0" algn="ctr">
              <a:buNone/>
              <a:defRPr sz="2000"/>
            </a:lvl2pPr>
            <a:lvl3pPr marL="914397" indent="0" algn="ctr">
              <a:buNone/>
              <a:defRPr sz="1800"/>
            </a:lvl3pPr>
            <a:lvl4pPr marL="1371596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4" indent="0" algn="ctr">
              <a:buNone/>
              <a:defRPr sz="1600"/>
            </a:lvl6pPr>
            <a:lvl7pPr marL="2743191" indent="0" algn="ctr">
              <a:buNone/>
              <a:defRPr sz="1600"/>
            </a:lvl7pPr>
            <a:lvl8pPr marL="3200391" indent="0" algn="ctr">
              <a:buNone/>
              <a:defRPr sz="1600"/>
            </a:lvl8pPr>
            <a:lvl9pPr marL="36575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04211" y="4314333"/>
            <a:ext cx="2982474" cy="276999"/>
          </a:xfrm>
        </p:spPr>
        <p:txBody>
          <a:bodyPr/>
          <a:lstStyle/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5355" y="4323851"/>
            <a:ext cx="6558320" cy="16927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975" y="1430874"/>
            <a:ext cx="2810709" cy="276999"/>
          </a:xfrm>
        </p:spPr>
        <p:txBody>
          <a:bodyPr/>
          <a:lstStyle/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53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624" y="6123426"/>
            <a:ext cx="2047751" cy="5357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5"/>
            <a:ext cx="1414463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602" y="1577340"/>
            <a:ext cx="112428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162" y="6215249"/>
            <a:ext cx="7390472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4603" y="6377945"/>
            <a:ext cx="28731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20-10-2025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94267" y="6377945"/>
            <a:ext cx="28731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10" eaLnBrk="1" hangingPunct="1">
        <a:defRPr>
          <a:latin typeface="+mn-lt"/>
          <a:ea typeface="+mn-ea"/>
          <a:cs typeface="+mn-cs"/>
        </a:defRPr>
      </a:lvl2pPr>
      <a:lvl3pPr marL="914420" eaLnBrk="1" hangingPunct="1">
        <a:defRPr>
          <a:latin typeface="+mn-lt"/>
          <a:ea typeface="+mn-ea"/>
          <a:cs typeface="+mn-cs"/>
        </a:defRPr>
      </a:lvl3pPr>
      <a:lvl4pPr marL="1371630" eaLnBrk="1" hangingPunct="1">
        <a:defRPr>
          <a:latin typeface="+mn-lt"/>
          <a:ea typeface="+mn-ea"/>
          <a:cs typeface="+mn-cs"/>
        </a:defRPr>
      </a:lvl4pPr>
      <a:lvl5pPr marL="1828841" eaLnBrk="1" hangingPunct="1">
        <a:defRPr>
          <a:latin typeface="+mn-lt"/>
          <a:ea typeface="+mn-ea"/>
          <a:cs typeface="+mn-cs"/>
        </a:defRPr>
      </a:lvl5pPr>
      <a:lvl6pPr marL="2286051" eaLnBrk="1" hangingPunct="1">
        <a:defRPr>
          <a:latin typeface="+mn-lt"/>
          <a:ea typeface="+mn-ea"/>
          <a:cs typeface="+mn-cs"/>
        </a:defRPr>
      </a:lvl6pPr>
      <a:lvl7pPr marL="2743262" eaLnBrk="1" hangingPunct="1">
        <a:defRPr>
          <a:latin typeface="+mn-lt"/>
          <a:ea typeface="+mn-ea"/>
          <a:cs typeface="+mn-cs"/>
        </a:defRPr>
      </a:lvl7pPr>
      <a:lvl8pPr marL="3200471" eaLnBrk="1" hangingPunct="1">
        <a:defRPr>
          <a:latin typeface="+mn-lt"/>
          <a:ea typeface="+mn-ea"/>
          <a:cs typeface="+mn-cs"/>
        </a:defRPr>
      </a:lvl8pPr>
      <a:lvl9pPr marL="3657681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10" eaLnBrk="1" hangingPunct="1">
        <a:defRPr>
          <a:latin typeface="+mn-lt"/>
          <a:ea typeface="+mn-ea"/>
          <a:cs typeface="+mn-cs"/>
        </a:defRPr>
      </a:lvl2pPr>
      <a:lvl3pPr marL="914420" eaLnBrk="1" hangingPunct="1">
        <a:defRPr>
          <a:latin typeface="+mn-lt"/>
          <a:ea typeface="+mn-ea"/>
          <a:cs typeface="+mn-cs"/>
        </a:defRPr>
      </a:lvl3pPr>
      <a:lvl4pPr marL="1371630" eaLnBrk="1" hangingPunct="1">
        <a:defRPr>
          <a:latin typeface="+mn-lt"/>
          <a:ea typeface="+mn-ea"/>
          <a:cs typeface="+mn-cs"/>
        </a:defRPr>
      </a:lvl4pPr>
      <a:lvl5pPr marL="1828841" eaLnBrk="1" hangingPunct="1">
        <a:defRPr>
          <a:latin typeface="+mn-lt"/>
          <a:ea typeface="+mn-ea"/>
          <a:cs typeface="+mn-cs"/>
        </a:defRPr>
      </a:lvl5pPr>
      <a:lvl6pPr marL="2286051" eaLnBrk="1" hangingPunct="1">
        <a:defRPr>
          <a:latin typeface="+mn-lt"/>
          <a:ea typeface="+mn-ea"/>
          <a:cs typeface="+mn-cs"/>
        </a:defRPr>
      </a:lvl6pPr>
      <a:lvl7pPr marL="2743262" eaLnBrk="1" hangingPunct="1">
        <a:defRPr>
          <a:latin typeface="+mn-lt"/>
          <a:ea typeface="+mn-ea"/>
          <a:cs typeface="+mn-cs"/>
        </a:defRPr>
      </a:lvl7pPr>
      <a:lvl8pPr marL="3200471" eaLnBrk="1" hangingPunct="1">
        <a:defRPr>
          <a:latin typeface="+mn-lt"/>
          <a:ea typeface="+mn-ea"/>
          <a:cs typeface="+mn-cs"/>
        </a:defRPr>
      </a:lvl8pPr>
      <a:lvl9pPr marL="365768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3214-water-drop-fil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gree-handshake-hands-business-937898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434971" TargetMode="External"/><Relationship Id="rId7" Type="http://schemas.openxmlformats.org/officeDocument/2006/relationships/hyperlink" Target="https://freepngimg.com/png/23214-water-drop-fil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pxhere.com/es/photo/1358348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23214-water-drop-file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ko/photo/694613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openclipart.org/detail/18141/laurent-ph-1-by-lauren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22EE-A35F-40B7-02C0-76F909C71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78" y="1394093"/>
            <a:ext cx="8468731" cy="2308487"/>
          </a:xfrm>
        </p:spPr>
        <p:txBody>
          <a:bodyPr>
            <a:normAutofit/>
          </a:bodyPr>
          <a:lstStyle/>
          <a:p>
            <a:r>
              <a:rPr lang="en-US" dirty="0"/>
              <a:t>Title: Water Potability Prediction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498D-D5A7-E0E4-C9D7-18F60364B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1770" y="4185747"/>
            <a:ext cx="10050348" cy="1096900"/>
          </a:xfrm>
        </p:spPr>
        <p:txBody>
          <a:bodyPr>
            <a:normAutofit/>
          </a:bodyPr>
          <a:lstStyle/>
          <a:p>
            <a:r>
              <a:rPr lang="en-US" sz="2400" dirty="0"/>
              <a:t>Subtitle:   Understanding Water Quality Issues Through Data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5E593-221A-AB8C-9B66-CCBB7634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2239" y="2853413"/>
            <a:ext cx="432420" cy="6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0D18-292D-DE04-7E9B-941BD5902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5819" y="224856"/>
            <a:ext cx="10820400" cy="7195279"/>
          </a:xfrm>
        </p:spPr>
        <p:txBody>
          <a:bodyPr>
            <a:normAutofit fontScale="70000" lnSpcReduction="20000"/>
          </a:bodyPr>
          <a:lstStyle/>
          <a:p>
            <a:r>
              <a:rPr lang="en-IN" sz="5101" b="1" u="sng" dirty="0"/>
              <a:t>Summary:</a:t>
            </a:r>
          </a:p>
          <a:p>
            <a:r>
              <a:rPr lang="en-US" sz="3600" dirty="0"/>
              <a:t>A total of 3,276 water samples were analyzed in the dataset.</a:t>
            </a:r>
          </a:p>
          <a:p>
            <a:r>
              <a:rPr lang="en-US" sz="3600" dirty="0"/>
              <a:t>Potable (Safe for drinking): 39.0% samples (1,278)</a:t>
            </a:r>
          </a:p>
          <a:p>
            <a:r>
              <a:rPr lang="en-US" sz="3600" dirty="0"/>
              <a:t>Not Potable (Unsafe for drinking): 61.0% samples (1,998)</a:t>
            </a:r>
          </a:p>
          <a:p>
            <a:r>
              <a:rPr lang="en-US" sz="3600" dirty="0"/>
              <a:t>The dataset was imbalanced, with a higher proportion (61%) of non-potable water samples compared to potable ones. This imbalance was addressed before building the model.</a:t>
            </a:r>
          </a:p>
          <a:p>
            <a:r>
              <a:rPr lang="en-US" sz="3600" b="1" u="sng" dirty="0"/>
              <a:t>Ultimate Conclusion </a:t>
            </a:r>
            <a:r>
              <a:rPr lang="en-US" sz="3600" dirty="0"/>
              <a:t>—Through this Water Potability Dataset Analysis project, we successfully built a Machine Learning model (Random Forest) that handled data cleaning and class imbalance challenges, achieving an accuracy of approximately 73% and an AUC score of 0.80.1. </a:t>
            </a:r>
          </a:p>
          <a:p>
            <a:r>
              <a:rPr lang="en-US" sz="3600" dirty="0"/>
              <a:t>Based on the model’s analysis, pH and Sulfate were identified as the two most important factors determining the potability of water.</a:t>
            </a:r>
            <a:endParaRPr lang="en-IN" sz="3600" dirty="0"/>
          </a:p>
          <a:p>
            <a:r>
              <a:rPr lang="en-IN" sz="3600" b="1" dirty="0"/>
              <a:t>Random Forest showed best performance.</a:t>
            </a:r>
          </a:p>
          <a:p>
            <a:r>
              <a:rPr lang="en-IN" sz="4400" b="1" u="sng" dirty="0"/>
              <a:t>Implications:</a:t>
            </a:r>
          </a:p>
          <a:p>
            <a:r>
              <a:rPr lang="en-IN" sz="3600" dirty="0"/>
              <a:t>Reliable model can assist in real-time water quality prediction.</a:t>
            </a:r>
          </a:p>
          <a:p>
            <a:r>
              <a:rPr lang="en-IN" sz="3600" dirty="0"/>
              <a:t>Highlights key chemical parameters affecting potability.</a:t>
            </a:r>
          </a:p>
          <a:p>
            <a:r>
              <a:rPr lang="en-IN" sz="4400" b="1" u="sng" dirty="0"/>
              <a:t>Future Work:</a:t>
            </a:r>
          </a:p>
          <a:p>
            <a:r>
              <a:rPr lang="en-IN" sz="3600" dirty="0"/>
              <a:t>Apply advanced feature engineering &amp; ensemble methods.</a:t>
            </a:r>
          </a:p>
          <a:p>
            <a:r>
              <a:rPr lang="en-IN" sz="3600" dirty="0"/>
              <a:t>Integrate model into IoT-based water monitoring systems.</a:t>
            </a:r>
          </a:p>
          <a:p>
            <a:r>
              <a:rPr lang="en-IN" sz="3600" dirty="0"/>
              <a:t>Use larger, more diverse datasets for higher generalization.</a:t>
            </a:r>
          </a:p>
        </p:txBody>
      </p:sp>
    </p:spTree>
    <p:extLst>
      <p:ext uri="{BB962C8B-B14F-4D97-AF65-F5344CB8AC3E}">
        <p14:creationId xmlns:p14="http://schemas.microsoft.com/office/powerpoint/2010/main" val="4627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DD07-17CD-5F9B-8274-1824770CD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400A4-45DA-C954-E02E-D0E5094E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75903" y="1199216"/>
            <a:ext cx="4394519" cy="36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8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866F-761C-5444-77BF-FB28767D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915" y="901538"/>
            <a:ext cx="8610601" cy="1293028"/>
          </a:xfrm>
        </p:spPr>
        <p:txBody>
          <a:bodyPr>
            <a:normAutofit/>
          </a:bodyPr>
          <a:lstStyle/>
          <a:p>
            <a:r>
              <a:rPr lang="en-US" sz="4400" u="sng" dirty="0"/>
              <a:t>Why I Chose This Project</a:t>
            </a:r>
            <a:endParaRPr lang="en-IN" sz="4400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68D0D-622C-D81A-B695-63A3CC31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794" y="1777601"/>
            <a:ext cx="9086506" cy="5080399"/>
          </a:xfrm>
        </p:spPr>
        <p:txBody>
          <a:bodyPr/>
          <a:lstStyle/>
          <a:p>
            <a:r>
              <a:rPr lang="en-US" sz="2400" dirty="0"/>
              <a:t>Water is essential for life, yet millions of people worldwide still lack access to safe drinking water.</a:t>
            </a:r>
          </a:p>
          <a:p>
            <a:r>
              <a:rPr lang="en-US" sz="2400" dirty="0"/>
              <a:t>In many regions, especially in India, water contamination remains a serious problem causing diseases and deaths.</a:t>
            </a:r>
          </a:p>
          <a:p>
            <a:r>
              <a:rPr lang="en-US" sz="2400" dirty="0"/>
              <a:t>Traditional testing methods are slow, expensive, and not easily accessible in rural or remote areas.</a:t>
            </a:r>
          </a:p>
          <a:p>
            <a:r>
              <a:rPr lang="en-US" sz="2400" dirty="0"/>
              <a:t>By applying Data Science and Machine Learning, we can predict water quality efficiently and quickly, helping ensure safe drinking water for everyone.</a:t>
            </a:r>
          </a:p>
          <a:p>
            <a:r>
              <a:rPr lang="en-US" sz="2400" dirty="0"/>
              <a:t>This project combines social impact and technical learning, making it both meaningful and educational.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925FA-7205-8329-1254-39B0BF0B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04106" y="284321"/>
            <a:ext cx="3557300" cy="252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CB68A-6448-BCA0-2018-A8776479B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04107" y="3009586"/>
            <a:ext cx="3516138" cy="2344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CAADF-1162-7AC4-805B-5F64EB042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25110" y="901538"/>
            <a:ext cx="399520" cy="6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A75E95-6C21-BE42-059A-CADD11994BB1}"/>
              </a:ext>
            </a:extLst>
          </p:cNvPr>
          <p:cNvSpPr/>
          <p:nvPr/>
        </p:nvSpPr>
        <p:spPr>
          <a:xfrm>
            <a:off x="445168" y="657228"/>
            <a:ext cx="2486537" cy="9937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   </a:t>
            </a:r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257FD-659A-88B7-0DE4-DEC5098C7960}"/>
              </a:ext>
            </a:extLst>
          </p:cNvPr>
          <p:cNvSpPr/>
          <p:nvPr/>
        </p:nvSpPr>
        <p:spPr>
          <a:xfrm>
            <a:off x="548599" y="5656107"/>
            <a:ext cx="2425622" cy="108933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EC8D49-80D8-CB4A-0F1A-621188586488}"/>
              </a:ext>
            </a:extLst>
          </p:cNvPr>
          <p:cNvSpPr/>
          <p:nvPr/>
        </p:nvSpPr>
        <p:spPr>
          <a:xfrm>
            <a:off x="6608367" y="4353204"/>
            <a:ext cx="2601852" cy="1097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D1F042-48B2-05BC-8145-5A576D4B9BB2}"/>
              </a:ext>
            </a:extLst>
          </p:cNvPr>
          <p:cNvSpPr/>
          <p:nvPr/>
        </p:nvSpPr>
        <p:spPr>
          <a:xfrm>
            <a:off x="3437096" y="1870198"/>
            <a:ext cx="2513851" cy="9503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302354-03BA-1470-D907-29BA19D0EC6D}"/>
              </a:ext>
            </a:extLst>
          </p:cNvPr>
          <p:cNvSpPr/>
          <p:nvPr/>
        </p:nvSpPr>
        <p:spPr>
          <a:xfrm>
            <a:off x="445168" y="1883939"/>
            <a:ext cx="2477137" cy="8454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E3798-D84C-328F-6C19-7DD609A0139D}"/>
              </a:ext>
            </a:extLst>
          </p:cNvPr>
          <p:cNvSpPr/>
          <p:nvPr/>
        </p:nvSpPr>
        <p:spPr>
          <a:xfrm>
            <a:off x="496683" y="4296782"/>
            <a:ext cx="2444248" cy="1097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5D8DA8-19E7-C35D-2B20-2B541B721FAE}"/>
              </a:ext>
            </a:extLst>
          </p:cNvPr>
          <p:cNvSpPr/>
          <p:nvPr/>
        </p:nvSpPr>
        <p:spPr>
          <a:xfrm>
            <a:off x="6605362" y="3068385"/>
            <a:ext cx="2604857" cy="10602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A9165-9715-B30D-A471-199EA3298C44}"/>
              </a:ext>
            </a:extLst>
          </p:cNvPr>
          <p:cNvSpPr/>
          <p:nvPr/>
        </p:nvSpPr>
        <p:spPr>
          <a:xfrm>
            <a:off x="3417824" y="3031597"/>
            <a:ext cx="2563319" cy="109705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8686F-1CBC-2944-6689-12CC9A453673}"/>
              </a:ext>
            </a:extLst>
          </p:cNvPr>
          <p:cNvSpPr/>
          <p:nvPr/>
        </p:nvSpPr>
        <p:spPr>
          <a:xfrm>
            <a:off x="9757924" y="3061147"/>
            <a:ext cx="2199513" cy="100076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72626-0B34-9122-CCD2-B7943653A0EC}"/>
              </a:ext>
            </a:extLst>
          </p:cNvPr>
          <p:cNvSpPr/>
          <p:nvPr/>
        </p:nvSpPr>
        <p:spPr>
          <a:xfrm>
            <a:off x="3413070" y="4367010"/>
            <a:ext cx="2568074" cy="10464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BA2AC1-DC23-49D9-4C81-FA611DF72729}"/>
              </a:ext>
            </a:extLst>
          </p:cNvPr>
          <p:cNvSpPr/>
          <p:nvPr/>
        </p:nvSpPr>
        <p:spPr>
          <a:xfrm>
            <a:off x="9797963" y="4332450"/>
            <a:ext cx="2194687" cy="11396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1E1F8-FA56-01A7-A924-FE7ACEA19FFF}"/>
              </a:ext>
            </a:extLst>
          </p:cNvPr>
          <p:cNvSpPr/>
          <p:nvPr/>
        </p:nvSpPr>
        <p:spPr>
          <a:xfrm>
            <a:off x="445282" y="3084705"/>
            <a:ext cx="2486424" cy="104394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30039-D36E-458A-F6EE-747F8142A455}"/>
              </a:ext>
            </a:extLst>
          </p:cNvPr>
          <p:cNvSpPr txBox="1"/>
          <p:nvPr/>
        </p:nvSpPr>
        <p:spPr>
          <a:xfrm>
            <a:off x="550979" y="100197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1. Import Libraries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B42055-D9FA-B2AF-297A-48879203E229}"/>
              </a:ext>
            </a:extLst>
          </p:cNvPr>
          <p:cNvSpPr txBox="1"/>
          <p:nvPr/>
        </p:nvSpPr>
        <p:spPr>
          <a:xfrm>
            <a:off x="3952229" y="-76739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/>
              <a:t>Methodology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8DBA3-54E4-E5CE-FA36-D7F0BF9C8494}"/>
              </a:ext>
            </a:extLst>
          </p:cNvPr>
          <p:cNvSpPr txBox="1"/>
          <p:nvPr/>
        </p:nvSpPr>
        <p:spPr>
          <a:xfrm>
            <a:off x="3452244" y="94706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2. Load the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3A8D6-77EC-1617-EF59-8939D2D70F86}"/>
              </a:ext>
            </a:extLst>
          </p:cNvPr>
          <p:cNvSpPr txBox="1"/>
          <p:nvPr/>
        </p:nvSpPr>
        <p:spPr>
          <a:xfrm>
            <a:off x="6744168" y="2055886"/>
            <a:ext cx="2795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6.Class Distribution Check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CC0D7E-E75E-4380-3321-C9DA25E344D9}"/>
              </a:ext>
            </a:extLst>
          </p:cNvPr>
          <p:cNvSpPr txBox="1"/>
          <p:nvPr/>
        </p:nvSpPr>
        <p:spPr>
          <a:xfrm>
            <a:off x="9878406" y="835987"/>
            <a:ext cx="2642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4. Missing Value Imputation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B2532-5C1D-39E5-A518-E10977198B3E}"/>
              </a:ext>
            </a:extLst>
          </p:cNvPr>
          <p:cNvSpPr txBox="1"/>
          <p:nvPr/>
        </p:nvSpPr>
        <p:spPr>
          <a:xfrm>
            <a:off x="9936758" y="2011940"/>
            <a:ext cx="2618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5. Statistical Description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3F5632-56CD-1B53-D32C-A7BEBCE7F41E}"/>
              </a:ext>
            </a:extLst>
          </p:cNvPr>
          <p:cNvSpPr txBox="1"/>
          <p:nvPr/>
        </p:nvSpPr>
        <p:spPr>
          <a:xfrm>
            <a:off x="6596176" y="955376"/>
            <a:ext cx="292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3. Initial Data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9A4E3-8D4D-7229-9160-688678623A08}"/>
              </a:ext>
            </a:extLst>
          </p:cNvPr>
          <p:cNvSpPr txBox="1"/>
          <p:nvPr/>
        </p:nvSpPr>
        <p:spPr>
          <a:xfrm>
            <a:off x="3512191" y="2062509"/>
            <a:ext cx="2563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7. Visualize Feature Distributions &amp; Outliers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3D9FA-743C-43E2-3656-4F1FC8BC5BEF}"/>
              </a:ext>
            </a:extLst>
          </p:cNvPr>
          <p:cNvSpPr/>
          <p:nvPr/>
        </p:nvSpPr>
        <p:spPr>
          <a:xfrm>
            <a:off x="3426164" y="657714"/>
            <a:ext cx="2516831" cy="10098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F852D6-A838-361A-9A30-44C8FBC94167}"/>
              </a:ext>
            </a:extLst>
          </p:cNvPr>
          <p:cNvSpPr/>
          <p:nvPr/>
        </p:nvSpPr>
        <p:spPr>
          <a:xfrm>
            <a:off x="6578485" y="657127"/>
            <a:ext cx="2563319" cy="9991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84ADA8-A48A-9AA2-7237-348FA41A7A62}"/>
              </a:ext>
            </a:extLst>
          </p:cNvPr>
          <p:cNvSpPr/>
          <p:nvPr/>
        </p:nvSpPr>
        <p:spPr>
          <a:xfrm>
            <a:off x="9752812" y="659380"/>
            <a:ext cx="2150083" cy="9916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625EDF0-F208-EA06-FB46-D6414898257F}"/>
              </a:ext>
            </a:extLst>
          </p:cNvPr>
          <p:cNvSpPr/>
          <p:nvPr/>
        </p:nvSpPr>
        <p:spPr>
          <a:xfrm>
            <a:off x="2912849" y="896709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3E64668F-2731-109A-023A-0DEE5DC782A3}"/>
              </a:ext>
            </a:extLst>
          </p:cNvPr>
          <p:cNvSpPr/>
          <p:nvPr/>
        </p:nvSpPr>
        <p:spPr>
          <a:xfrm>
            <a:off x="6026458" y="920865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64D73E6-F5D1-7FBE-0CDE-0053D0084635}"/>
              </a:ext>
            </a:extLst>
          </p:cNvPr>
          <p:cNvSpPr/>
          <p:nvPr/>
        </p:nvSpPr>
        <p:spPr>
          <a:xfrm>
            <a:off x="9210220" y="892033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88EF86-D875-77B1-2140-67DD8F44799A}"/>
              </a:ext>
            </a:extLst>
          </p:cNvPr>
          <p:cNvSpPr/>
          <p:nvPr/>
        </p:nvSpPr>
        <p:spPr>
          <a:xfrm>
            <a:off x="9761630" y="1891602"/>
            <a:ext cx="2169594" cy="92893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882C2D4-F30B-F948-60DE-F63FCF528962}"/>
              </a:ext>
            </a:extLst>
          </p:cNvPr>
          <p:cNvSpPr/>
          <p:nvPr/>
        </p:nvSpPr>
        <p:spPr>
          <a:xfrm rot="10800000">
            <a:off x="9210219" y="1955381"/>
            <a:ext cx="526467" cy="646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FEA563-580E-A084-6244-AC1E64D1287A}"/>
              </a:ext>
            </a:extLst>
          </p:cNvPr>
          <p:cNvSpPr/>
          <p:nvPr/>
        </p:nvSpPr>
        <p:spPr>
          <a:xfrm>
            <a:off x="6599106" y="1938062"/>
            <a:ext cx="2563319" cy="89554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5D1045E-6C36-45C8-72C2-CFD6E188AEA3}"/>
              </a:ext>
            </a:extLst>
          </p:cNvPr>
          <p:cNvSpPr/>
          <p:nvPr/>
        </p:nvSpPr>
        <p:spPr>
          <a:xfrm rot="10800000">
            <a:off x="6026458" y="2036365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CB25CB8-8A12-7FEF-7E2D-4D0E007151DB}"/>
              </a:ext>
            </a:extLst>
          </p:cNvPr>
          <p:cNvSpPr/>
          <p:nvPr/>
        </p:nvSpPr>
        <p:spPr>
          <a:xfrm rot="10800000">
            <a:off x="2912848" y="2020964"/>
            <a:ext cx="491867" cy="52846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48CE77-5C81-520F-3FA7-222F7C50BF0A}"/>
              </a:ext>
            </a:extLst>
          </p:cNvPr>
          <p:cNvSpPr txBox="1"/>
          <p:nvPr/>
        </p:nvSpPr>
        <p:spPr>
          <a:xfrm>
            <a:off x="581434" y="2144318"/>
            <a:ext cx="253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8.Correlation Analysis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172A9B-46AE-C615-C594-6258CA2324A5}"/>
              </a:ext>
            </a:extLst>
          </p:cNvPr>
          <p:cNvSpPr txBox="1"/>
          <p:nvPr/>
        </p:nvSpPr>
        <p:spPr>
          <a:xfrm>
            <a:off x="534601" y="3336584"/>
            <a:ext cx="272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9.Feature and Target Split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52B226-1DBC-213E-A053-8A47A0BD1841}"/>
              </a:ext>
            </a:extLst>
          </p:cNvPr>
          <p:cNvSpPr txBox="1"/>
          <p:nvPr/>
        </p:nvSpPr>
        <p:spPr>
          <a:xfrm>
            <a:off x="3632848" y="3283641"/>
            <a:ext cx="1964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10.Feature Scaling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CD94A1-C289-2DDA-AB01-573574A39F0B}"/>
              </a:ext>
            </a:extLst>
          </p:cNvPr>
          <p:cNvSpPr txBox="1"/>
          <p:nvPr/>
        </p:nvSpPr>
        <p:spPr>
          <a:xfrm>
            <a:off x="6898268" y="3092426"/>
            <a:ext cx="2288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11.Class Imbalance Handling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A9571-8897-7C2C-3401-DD754999D002}"/>
              </a:ext>
            </a:extLst>
          </p:cNvPr>
          <p:cNvSpPr txBox="1"/>
          <p:nvPr/>
        </p:nvSpPr>
        <p:spPr>
          <a:xfrm>
            <a:off x="9834438" y="3302088"/>
            <a:ext cx="2288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12.Train-Test Split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6CD961FF-CF5C-21D1-FF84-6358AF66D22C}"/>
              </a:ext>
            </a:extLst>
          </p:cNvPr>
          <p:cNvSpPr/>
          <p:nvPr/>
        </p:nvSpPr>
        <p:spPr>
          <a:xfrm>
            <a:off x="2974221" y="3345464"/>
            <a:ext cx="478024" cy="5284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59B130B-46A4-6067-CF58-7FD5A1B32D26}"/>
              </a:ext>
            </a:extLst>
          </p:cNvPr>
          <p:cNvSpPr/>
          <p:nvPr/>
        </p:nvSpPr>
        <p:spPr>
          <a:xfrm>
            <a:off x="6034469" y="3302088"/>
            <a:ext cx="526145" cy="4527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DDC94778-8D1E-2CAD-5397-5751CC6330CA}"/>
              </a:ext>
            </a:extLst>
          </p:cNvPr>
          <p:cNvSpPr/>
          <p:nvPr/>
        </p:nvSpPr>
        <p:spPr>
          <a:xfrm>
            <a:off x="9248777" y="3240701"/>
            <a:ext cx="526145" cy="4527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FE2A89-1FA6-5D7B-D6E7-1AB605DBA87A}"/>
              </a:ext>
            </a:extLst>
          </p:cNvPr>
          <p:cNvSpPr txBox="1"/>
          <p:nvPr/>
        </p:nvSpPr>
        <p:spPr>
          <a:xfrm>
            <a:off x="10252129" y="4461570"/>
            <a:ext cx="157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13.Model Selection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67C529-DAE4-EAB9-B28A-FAFD721686C9}"/>
              </a:ext>
            </a:extLst>
          </p:cNvPr>
          <p:cNvSpPr txBox="1"/>
          <p:nvPr/>
        </p:nvSpPr>
        <p:spPr>
          <a:xfrm>
            <a:off x="7174895" y="4421673"/>
            <a:ext cx="189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14.Model Training with Cross-Validation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D2F73B-1216-A082-14D4-B441377AE376}"/>
              </a:ext>
            </a:extLst>
          </p:cNvPr>
          <p:cNvSpPr txBox="1"/>
          <p:nvPr/>
        </p:nvSpPr>
        <p:spPr>
          <a:xfrm>
            <a:off x="3537289" y="4454969"/>
            <a:ext cx="2391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15.Hyperparameter Tuning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F72E0F-F959-54D0-5BB8-FB8EAF7F85CF}"/>
              </a:ext>
            </a:extLst>
          </p:cNvPr>
          <p:cNvSpPr txBox="1"/>
          <p:nvPr/>
        </p:nvSpPr>
        <p:spPr>
          <a:xfrm>
            <a:off x="690373" y="4511136"/>
            <a:ext cx="2450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16.Final Model Evaluation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A136A-1FFF-37A3-FE1A-A28C07860927}"/>
              </a:ext>
            </a:extLst>
          </p:cNvPr>
          <p:cNvSpPr txBox="1"/>
          <p:nvPr/>
        </p:nvSpPr>
        <p:spPr>
          <a:xfrm>
            <a:off x="594642" y="5774749"/>
            <a:ext cx="2662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17.Feature Importance Analysis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2B60137-CB7A-B34E-B821-33E213BBBF62}"/>
              </a:ext>
            </a:extLst>
          </p:cNvPr>
          <p:cNvSpPr/>
          <p:nvPr/>
        </p:nvSpPr>
        <p:spPr>
          <a:xfrm rot="10800000">
            <a:off x="9235485" y="4591105"/>
            <a:ext cx="526145" cy="4527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40327E1-3A96-DA44-074B-E59032D4EA84}"/>
              </a:ext>
            </a:extLst>
          </p:cNvPr>
          <p:cNvSpPr/>
          <p:nvPr/>
        </p:nvSpPr>
        <p:spPr>
          <a:xfrm rot="10800000">
            <a:off x="5987314" y="4619620"/>
            <a:ext cx="590619" cy="4933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D552D3D-E4ED-2D96-615A-BB44E128E2A7}"/>
              </a:ext>
            </a:extLst>
          </p:cNvPr>
          <p:cNvSpPr/>
          <p:nvPr/>
        </p:nvSpPr>
        <p:spPr>
          <a:xfrm rot="10800000">
            <a:off x="2853622" y="4511136"/>
            <a:ext cx="545777" cy="50640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27146E0-ADBC-5230-768B-814BEEB3BFAC}"/>
              </a:ext>
            </a:extLst>
          </p:cNvPr>
          <p:cNvSpPr/>
          <p:nvPr/>
        </p:nvSpPr>
        <p:spPr>
          <a:xfrm rot="5400000">
            <a:off x="-143191" y="2325749"/>
            <a:ext cx="577513" cy="58398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AD00B2A-DFA5-AB78-89D7-8A44AECB8792}"/>
              </a:ext>
            </a:extLst>
          </p:cNvPr>
          <p:cNvSpPr/>
          <p:nvPr/>
        </p:nvSpPr>
        <p:spPr>
          <a:xfrm rot="5400000">
            <a:off x="11885835" y="1421481"/>
            <a:ext cx="577513" cy="621454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66E317B-E743-BA0E-BA0F-76B570BCC9BE}"/>
              </a:ext>
            </a:extLst>
          </p:cNvPr>
          <p:cNvSpPr/>
          <p:nvPr/>
        </p:nvSpPr>
        <p:spPr>
          <a:xfrm rot="5400000">
            <a:off x="11934459" y="3811681"/>
            <a:ext cx="577513" cy="58398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744ACD4-1715-6932-7EEC-909845718054}"/>
              </a:ext>
            </a:extLst>
          </p:cNvPr>
          <p:cNvSpPr/>
          <p:nvPr/>
        </p:nvSpPr>
        <p:spPr>
          <a:xfrm rot="5400000">
            <a:off x="-52715" y="4909526"/>
            <a:ext cx="577513" cy="58398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5" grpId="0"/>
      <p:bldP spid="27" grpId="0" build="allAtOnce"/>
      <p:bldP spid="29" grpId="0"/>
      <p:bldP spid="31" grpId="0"/>
      <p:bldP spid="33" grpId="0"/>
      <p:bldP spid="35" grpId="0"/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/>
      <p:bldP spid="56" grpId="0"/>
      <p:bldP spid="58" grpId="0"/>
      <p:bldP spid="60" grpId="0"/>
      <p:bldP spid="62" grpId="0"/>
      <p:bldP spid="63" grpId="0" animBg="1"/>
      <p:bldP spid="64" grpId="0" animBg="1"/>
      <p:bldP spid="65" grpId="0" animBg="1"/>
      <p:bldP spid="68" grpId="0"/>
      <p:bldP spid="71" grpId="0"/>
      <p:bldP spid="73" grpId="0"/>
      <p:bldP spid="75" grpId="0"/>
      <p:bldP spid="77" grpId="0"/>
      <p:bldP spid="78" grpId="0" animBg="1"/>
      <p:bldP spid="79" grpId="0" animBg="1"/>
      <p:bldP spid="80" grpId="0" animBg="1"/>
      <p:bldP spid="20" grpId="0" animBg="1"/>
      <p:bldP spid="28" grpId="0" animBg="1"/>
      <p:bldP spid="30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A397-0647-40D6-6276-B0ADFA3C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62893" y="821410"/>
            <a:ext cx="7075848" cy="2408096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endParaRPr lang="en-IN" sz="360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B4C700-86E8-23C4-EC27-FB8AE72AF0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14619" y="206379"/>
            <a:ext cx="3327400" cy="250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C3E6F-DF2B-7711-B1D6-03EE4F181977}"/>
              </a:ext>
            </a:extLst>
          </p:cNvPr>
          <p:cNvSpPr txBox="1"/>
          <p:nvPr/>
        </p:nvSpPr>
        <p:spPr>
          <a:xfrm>
            <a:off x="150019" y="3595620"/>
            <a:ext cx="70758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/>
              <a:t> Objective</a:t>
            </a:r>
          </a:p>
          <a:p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CC274-69BD-306F-D7F7-7BC2B770AE57}"/>
              </a:ext>
            </a:extLst>
          </p:cNvPr>
          <p:cNvSpPr txBox="1"/>
          <p:nvPr/>
        </p:nvSpPr>
        <p:spPr>
          <a:xfrm>
            <a:off x="150019" y="1524350"/>
            <a:ext cx="1087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000" b="1" dirty="0"/>
              <a:t>Samples:</a:t>
            </a:r>
            <a:r>
              <a:rPr lang="en-US" sz="2000" dirty="0"/>
              <a:t> 3,276 water samples analyzed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Goal:</a:t>
            </a:r>
            <a:r>
              <a:rPr lang="en-US" sz="2000" dirty="0"/>
              <a:t> Predict water potability (safe or unsafe)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Approach:</a:t>
            </a:r>
            <a:r>
              <a:rPr lang="en-US" sz="2000" dirty="0"/>
              <a:t> Data analysis &amp;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Target Variable:</a:t>
            </a:r>
            <a:endParaRPr lang="en-US" sz="2000" dirty="0"/>
          </a:p>
          <a:p>
            <a:pPr marL="742967" lvl="1" indent="-285756">
              <a:buFont typeface="Arial" panose="020B0604020202020204" pitchFamily="34" charset="0"/>
              <a:buChar char="•"/>
            </a:pPr>
            <a:r>
              <a:rPr lang="en-US" sz="2000" dirty="0"/>
              <a:t>1 → Potable</a:t>
            </a:r>
          </a:p>
          <a:p>
            <a:pPr marL="742967" lvl="1" indent="-285756">
              <a:buFont typeface="Arial" panose="020B0604020202020204" pitchFamily="34" charset="0"/>
              <a:buChar char="•"/>
            </a:pPr>
            <a:r>
              <a:rPr lang="en-US" sz="2000" dirty="0"/>
              <a:t>0 → Non-potable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E02EC-7017-5652-E641-6941E31AF1F2}"/>
              </a:ext>
            </a:extLst>
          </p:cNvPr>
          <p:cNvSpPr txBox="1"/>
          <p:nvPr/>
        </p:nvSpPr>
        <p:spPr>
          <a:xfrm>
            <a:off x="150019" y="43526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2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Identify key factors influencing water potability</a:t>
            </a:r>
          </a:p>
          <a:p>
            <a:pPr algn="l" defTabSz="91442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Build an accurate ML model to predict drinking safety</a:t>
            </a:r>
          </a:p>
          <a:p>
            <a:pPr algn="l" defTabSz="91442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Support data-driven water quality 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6DE43-34D3-10BC-1A60-7E88B6FDCC4F}"/>
              </a:ext>
            </a:extLst>
          </p:cNvPr>
          <p:cNvSpPr txBox="1"/>
          <p:nvPr/>
        </p:nvSpPr>
        <p:spPr>
          <a:xfrm>
            <a:off x="327380" y="924965"/>
            <a:ext cx="10879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u="sng" dirty="0"/>
              <a:t>Introduction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F11ECB-29DB-3C36-D464-30F21B7E4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87584" y="402960"/>
            <a:ext cx="2852034" cy="22784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A705A2B-FECF-F643-EFED-893D1D6B932B}"/>
              </a:ext>
            </a:extLst>
          </p:cNvPr>
          <p:cNvSpPr txBox="1">
            <a:spLocks/>
          </p:cNvSpPr>
          <p:nvPr/>
        </p:nvSpPr>
        <p:spPr>
          <a:xfrm>
            <a:off x="3198022" y="2681417"/>
            <a:ext cx="8636011" cy="84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Dataset Features Overview</a:t>
            </a:r>
            <a:endParaRPr lang="en-IN" sz="3200" b="1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148B5E0-C077-A556-270D-35BA39206BB7}"/>
              </a:ext>
            </a:extLst>
          </p:cNvPr>
          <p:cNvSpPr txBox="1">
            <a:spLocks/>
          </p:cNvSpPr>
          <p:nvPr/>
        </p:nvSpPr>
        <p:spPr>
          <a:xfrm>
            <a:off x="-7521844" y="3301660"/>
            <a:ext cx="7387124" cy="314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6E4FF1-9B31-A2DA-7F25-936F8D604A75}"/>
              </a:ext>
            </a:extLst>
          </p:cNvPr>
          <p:cNvSpPr txBox="1"/>
          <p:nvPr/>
        </p:nvSpPr>
        <p:spPr>
          <a:xfrm>
            <a:off x="6056586" y="3470566"/>
            <a:ext cx="628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Each feature represents a physical or chemical property of water: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pH:</a:t>
            </a:r>
            <a:r>
              <a:rPr lang="en-IN" dirty="0"/>
              <a:t> Acidity or alkalinity (ideal 6.5–8.5)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Hardness:</a:t>
            </a:r>
            <a:r>
              <a:rPr lang="en-IN" dirty="0"/>
              <a:t> Calcium &amp; magnesium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Solids (TDS):</a:t>
            </a:r>
            <a:r>
              <a:rPr lang="en-IN" dirty="0"/>
              <a:t> Total dissolved solids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Chloramines:</a:t>
            </a:r>
            <a:r>
              <a:rPr lang="en-IN" dirty="0"/>
              <a:t> Disinfectant chemical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IN" b="1" dirty="0" err="1"/>
              <a:t>Sulfate</a:t>
            </a:r>
            <a:r>
              <a:rPr lang="en-IN" b="1" dirty="0"/>
              <a:t>:</a:t>
            </a:r>
            <a:r>
              <a:rPr lang="en-IN" dirty="0"/>
              <a:t> Natural mineral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Conductivity:</a:t>
            </a:r>
            <a:r>
              <a:rPr lang="en-IN" dirty="0"/>
              <a:t> Ion concentration indicator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Organic Carbon:</a:t>
            </a:r>
            <a:r>
              <a:rPr lang="en-IN" dirty="0"/>
              <a:t> Organic matter in 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THMs:</a:t>
            </a:r>
            <a:r>
              <a:rPr lang="en-IN" dirty="0"/>
              <a:t> Byproduct of chlorination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Turbidity:</a:t>
            </a:r>
            <a:r>
              <a:rPr lang="en-IN" dirty="0"/>
              <a:t> Clarity of water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7BC03-0FC9-367F-BF06-85E82ED3C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808374" y="2890003"/>
            <a:ext cx="279651" cy="431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B3E9D-B97F-A0A9-166E-DBEEE9B06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282341" y="3694710"/>
            <a:ext cx="282031" cy="43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C6243-D804-A7C0-D616-097AC4E30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36770" y="971982"/>
            <a:ext cx="282031" cy="4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FD05-3EDD-1230-5A27-1E0001C1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9" y="712036"/>
            <a:ext cx="10762938" cy="5898626"/>
          </a:xfrm>
        </p:spPr>
        <p:txBody>
          <a:bodyPr>
            <a:normAutofit/>
          </a:bodyPr>
          <a:lstStyle/>
          <a:p>
            <a:r>
              <a:rPr lang="en-IN" sz="2800" b="1" dirty="0"/>
              <a:t> </a:t>
            </a:r>
            <a:r>
              <a:rPr lang="en-IN" sz="3200" b="1" dirty="0"/>
              <a:t>Title: Missing Data Analysis</a:t>
            </a:r>
            <a:br>
              <a:rPr lang="en-IN" dirty="0"/>
            </a:br>
            <a:r>
              <a:rPr lang="en-IN" dirty="0"/>
              <a:t> </a:t>
            </a:r>
            <a:r>
              <a:rPr lang="en-IN" sz="2400" dirty="0"/>
              <a:t>Content (Points):</a:t>
            </a:r>
            <a:br>
              <a:rPr lang="en-IN" sz="2400" dirty="0"/>
            </a:br>
            <a:r>
              <a:rPr lang="en-IN" sz="2400" dirty="0"/>
              <a:t> Missing Values in Dataset:</a:t>
            </a:r>
          </a:p>
          <a:p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 pH: 491 missing (15%)</a:t>
            </a:r>
            <a:br>
              <a:rPr lang="en-IN" sz="2400" dirty="0"/>
            </a:br>
            <a:r>
              <a:rPr lang="en-IN" sz="2400" dirty="0"/>
              <a:t> </a:t>
            </a:r>
            <a:r>
              <a:rPr lang="en-IN" sz="2400" dirty="0" err="1"/>
              <a:t>Sulfate</a:t>
            </a:r>
            <a:r>
              <a:rPr lang="en-IN" sz="2400" dirty="0"/>
              <a:t>: 781 missing (24%)</a:t>
            </a:r>
            <a:br>
              <a:rPr lang="en-IN" sz="2400" dirty="0"/>
            </a:br>
            <a:r>
              <a:rPr lang="en-IN" sz="2400" dirty="0"/>
              <a:t> Trihalomethanes: 162 missing (5%)</a:t>
            </a:r>
          </a:p>
          <a:p>
            <a:br>
              <a:rPr lang="en-IN" sz="2400" b="1" dirty="0"/>
            </a:br>
            <a:r>
              <a:rPr lang="en-IN" sz="2600" b="1" dirty="0"/>
              <a:t> </a:t>
            </a:r>
            <a:r>
              <a:rPr lang="en-IN" sz="2800" b="1" dirty="0"/>
              <a:t>Why Handle Missing Data?</a:t>
            </a:r>
          </a:p>
          <a:p>
            <a:br>
              <a:rPr lang="en-IN" sz="2600" b="1" dirty="0"/>
            </a:br>
            <a:r>
              <a:rPr lang="en-IN" sz="2600" b="1" dirty="0"/>
              <a:t> </a:t>
            </a:r>
            <a:r>
              <a:rPr lang="en-IN" sz="2400" dirty="0"/>
              <a:t>Missing data can bias analysis and affect model accuracy.</a:t>
            </a:r>
            <a:br>
              <a:rPr lang="en-IN" sz="2400" dirty="0"/>
            </a:br>
            <a:r>
              <a:rPr lang="en-IN" sz="2400" dirty="0"/>
              <a:t> Proper handling improves reliability of results.</a:t>
            </a:r>
          </a:p>
          <a:p>
            <a:br>
              <a:rPr lang="en-IN" sz="2400" dirty="0"/>
            </a:br>
            <a:r>
              <a:rPr lang="en-IN" dirty="0"/>
              <a:t> </a:t>
            </a:r>
            <a:r>
              <a:rPr lang="en-IN" sz="2800" b="1" dirty="0"/>
              <a:t>How Handled Here:</a:t>
            </a:r>
            <a:br>
              <a:rPr lang="en-IN" dirty="0"/>
            </a:br>
            <a:r>
              <a:rPr lang="en-IN" dirty="0"/>
              <a:t> </a:t>
            </a:r>
            <a:r>
              <a:rPr lang="en-IN" sz="2400" dirty="0"/>
              <a:t>Missing values were imputed using column mean.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021CF-DC8E-F617-3C7E-15061EB7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36" y="712036"/>
            <a:ext cx="6080011" cy="38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7DF6-3931-4A42-7393-3A717733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264A-41F4-1AE8-32A5-0B8B0822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78" y="4017240"/>
            <a:ext cx="4954428" cy="2439271"/>
          </a:xfrm>
        </p:spPr>
        <p:txBody>
          <a:bodyPr>
            <a:normAutofit/>
          </a:bodyPr>
          <a:lstStyle/>
          <a:p>
            <a:r>
              <a:rPr lang="en-IN" sz="2400" dirty="0"/>
              <a:t>Observed Trends:</a:t>
            </a:r>
          </a:p>
          <a:p>
            <a:r>
              <a:rPr lang="en-IN" sz="2400" dirty="0"/>
              <a:t>   Solids column shows high variance and possible outliers.</a:t>
            </a:r>
          </a:p>
          <a:p>
            <a:r>
              <a:rPr lang="en-IN" sz="2400" dirty="0"/>
              <a:t>Data Transformation:</a:t>
            </a:r>
          </a:p>
          <a:p>
            <a:r>
              <a:rPr lang="en-IN" sz="2400" dirty="0"/>
              <a:t>   Log transformation applied on Solids and Trihalomethanes for model input.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6F205-0458-7833-99E4-6777F3A6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2" y="117186"/>
            <a:ext cx="3777011" cy="3900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C9ED0-A1D6-8505-2471-E55AA3D22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8" y="279771"/>
            <a:ext cx="4841552" cy="2433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CB4344-E403-771B-C468-69B8600A2DA1}"/>
              </a:ext>
            </a:extLst>
          </p:cNvPr>
          <p:cNvSpPr txBox="1"/>
          <p:nvPr/>
        </p:nvSpPr>
        <p:spPr>
          <a:xfrm>
            <a:off x="6483539" y="3972872"/>
            <a:ext cx="56752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u="sng" dirty="0"/>
              <a:t>Potability Classes (Before Balancing):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Not Potable: 1998 samples (61%)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Potable: 1278 samples (39%)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u="sng" dirty="0"/>
              <a:t>Class Imbalance: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Dataset is imbalanced – Not Potable samples are more than Potable.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Imbalance can cause bias in model predictions, </a:t>
            </a:r>
            <a:r>
              <a:rPr lang="en-IN" dirty="0" err="1"/>
              <a:t>favoring</a:t>
            </a:r>
            <a:r>
              <a:rPr lang="en-IN" dirty="0"/>
              <a:t> the majority class.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54F961-9870-8EC1-4121-7902576E6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25" y="954526"/>
            <a:ext cx="2789767" cy="30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AB17-EB1F-51C1-60DD-5A54FA25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620" y="764376"/>
            <a:ext cx="597108" cy="509791"/>
          </a:xfrm>
        </p:spPr>
        <p:txBody>
          <a:bodyPr>
            <a:normAutofit fontScale="90000"/>
          </a:bodyPr>
          <a:lstStyle/>
          <a:p>
            <a:r>
              <a:rPr lang="en-US" dirty="0"/>
              <a:t>1.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EA60-311B-738A-30C3-55B42BD6F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865" y="3688232"/>
            <a:ext cx="5294627" cy="303238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</a:t>
            </a:r>
            <a:r>
              <a:rPr lang="en-US" dirty="0"/>
              <a:t>. </a:t>
            </a:r>
            <a:r>
              <a:rPr lang="en-US" sz="2000" b="1" dirty="0"/>
              <a:t> Feature Distribution and Outliers:</a:t>
            </a:r>
          </a:p>
          <a:p>
            <a:r>
              <a:rPr lang="en-US" b="1" dirty="0"/>
              <a:t>    Histograms of Main Features:</a:t>
            </a:r>
          </a:p>
          <a:p>
            <a:r>
              <a:rPr lang="en-US" dirty="0"/>
              <a:t>Histograms are used to visualize the distribution of each key feature.</a:t>
            </a:r>
          </a:p>
          <a:p>
            <a:r>
              <a:rPr lang="en-US" dirty="0"/>
              <a:t>​Most Parameters (pH, Hardness, etc.): Show a Normal/Bell-Shaped distribution (values centered around the mean).​</a:t>
            </a:r>
          </a:p>
          <a:p>
            <a:r>
              <a:rPr lang="en-US" dirty="0"/>
              <a:t>Solids &amp; Sulfate: Exhibit a Right Skew, indicating the presence of some high outlier values.​</a:t>
            </a:r>
          </a:p>
          <a:p>
            <a:r>
              <a:rPr lang="en-US" dirty="0"/>
              <a:t>The number of samples for 'Not Potable' (0) is significantly higher than for 'Potable' (1).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47E55-F1C0-07B6-BFCC-04C076058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0" y="396617"/>
            <a:ext cx="4055760" cy="3032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95164-18DD-A68E-921F-7A53E4AD6542}"/>
              </a:ext>
            </a:extLst>
          </p:cNvPr>
          <p:cNvSpPr txBox="1"/>
          <p:nvPr/>
        </p:nvSpPr>
        <p:spPr>
          <a:xfrm>
            <a:off x="6089225" y="2865322"/>
            <a:ext cx="60935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Box Plots for Outliers: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dirty="0"/>
              <a:t>Box plots help identify outliers in the data.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b="1" dirty="0"/>
              <a:t>Solids Parameter</a:t>
            </a:r>
            <a:r>
              <a:rPr lang="en-US" dirty="0"/>
              <a:t>: Dominated by a large number of extreme high outliers (values near 60,000).​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b="1" dirty="0"/>
              <a:t>All Other Features: </a:t>
            </a:r>
            <a:r>
              <a:rPr lang="en-US" dirty="0"/>
              <a:t>Show tight distribution with minimal or no visible outliers on this scale.​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61575-30CF-94A0-A368-C9E75C7E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0" y="137385"/>
            <a:ext cx="4754667" cy="2715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A0827-7B0D-E1FB-8440-5B28FE151E5B}"/>
              </a:ext>
            </a:extLst>
          </p:cNvPr>
          <p:cNvSpPr txBox="1"/>
          <p:nvPr/>
        </p:nvSpPr>
        <p:spPr>
          <a:xfrm>
            <a:off x="6089225" y="4650426"/>
            <a:ext cx="60935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</a:t>
            </a:r>
            <a:r>
              <a:rPr lang="en-US" sz="2000" b="1" dirty="0"/>
              <a:t>. Scaling and Transformation: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dirty="0"/>
              <a:t>Features vary in scale and some have non-normal distributions.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dirty="0"/>
              <a:t>Scaling (e.g., StandardScaler) and transformations (e.g., Log Transformation) are needed to improve model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6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BE89-3147-764E-1A54-E7B84EBB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020" y="1246404"/>
            <a:ext cx="1256676" cy="929391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5526-75D8-B7F1-FF79-BF8421F1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726" y="2969020"/>
            <a:ext cx="4264363" cy="366316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u="sng" dirty="0"/>
              <a:t>Title: Correlation Matrix</a:t>
            </a:r>
          </a:p>
          <a:p>
            <a:r>
              <a:rPr lang="en-US" sz="1900" b="1" u="sng" dirty="0"/>
              <a:t>1.Purpose:</a:t>
            </a:r>
          </a:p>
          <a:p>
            <a:r>
              <a:rPr lang="en-US" dirty="0"/>
              <a:t>To understand relationships between features.</a:t>
            </a:r>
          </a:p>
          <a:p>
            <a:r>
              <a:rPr lang="en-US" dirty="0"/>
              <a:t>Highly correlated features can create redundancy in modeling.</a:t>
            </a:r>
          </a:p>
          <a:p>
            <a:r>
              <a:rPr lang="en-US" sz="1900" b="1" u="sng" dirty="0"/>
              <a:t>2. Observations:</a:t>
            </a:r>
          </a:p>
          <a:p>
            <a:r>
              <a:rPr lang="en-US" dirty="0"/>
              <a:t>Some features show moderate to high correlations.</a:t>
            </a:r>
          </a:p>
          <a:p>
            <a:r>
              <a:rPr lang="en-US" dirty="0"/>
              <a:t>For example, Conductivity and Solids are positively correlated.</a:t>
            </a:r>
          </a:p>
          <a:p>
            <a:r>
              <a:rPr lang="en-US" sz="1900" b="1" u="sng" dirty="0"/>
              <a:t>3. Implications:</a:t>
            </a:r>
          </a:p>
          <a:p>
            <a:r>
              <a:rPr lang="en-US" dirty="0"/>
              <a:t>Highly correlated features may be considered for feature selection or dimensionality reduction.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39FBD-A7B8-9B4D-5C63-11739C1B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" y="74075"/>
            <a:ext cx="3481467" cy="28949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9C8AC-7FDA-58AE-A0C4-A35F5A590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38" y="-6806"/>
            <a:ext cx="5638452" cy="3769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97C3E-B514-F1F4-5985-CBB7206CDCC5}"/>
              </a:ext>
            </a:extLst>
          </p:cNvPr>
          <p:cNvSpPr txBox="1"/>
          <p:nvPr/>
        </p:nvSpPr>
        <p:spPr>
          <a:xfrm>
            <a:off x="5464171" y="3964900"/>
            <a:ext cx="54795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u="sng" dirty="0"/>
              <a:t> </a:t>
            </a:r>
            <a:r>
              <a:rPr lang="en-IN" sz="2000" b="1" u="sng" dirty="0"/>
              <a:t>Model Performance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Goal: Determine the best model using Cross-validation F1-scores.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Result: Random Forest was the top performer with a Mean F1-score of 0.715.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Comparison: All other models (</a:t>
            </a:r>
            <a:r>
              <a:rPr lang="en-IN" dirty="0" err="1"/>
              <a:t>XGBoost</a:t>
            </a:r>
            <a:r>
              <a:rPr lang="en-IN" dirty="0"/>
              <a:t>, KNN, SVC, Decision Tree) scored lower.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 Action: Random Forest was selected for further hyperparameter tuning to maximize its performance.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9D0837-05D4-7CF6-AF32-92CD23547096}"/>
              </a:ext>
            </a:extLst>
          </p:cNvPr>
          <p:cNvCxnSpPr>
            <a:cxnSpLocks/>
          </p:cNvCxnSpPr>
          <p:nvPr/>
        </p:nvCxnSpPr>
        <p:spPr>
          <a:xfrm>
            <a:off x="5440476" y="4001988"/>
            <a:ext cx="0" cy="288560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925839-B368-C169-1718-FEB41FA17A24}"/>
              </a:ext>
            </a:extLst>
          </p:cNvPr>
          <p:cNvCxnSpPr>
            <a:cxnSpLocks/>
          </p:cNvCxnSpPr>
          <p:nvPr/>
        </p:nvCxnSpPr>
        <p:spPr>
          <a:xfrm flipV="1">
            <a:off x="5440476" y="4001988"/>
            <a:ext cx="7184661" cy="1677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754ACF4-7535-78CB-601E-D91C5F013DDF}"/>
              </a:ext>
            </a:extLst>
          </p:cNvPr>
          <p:cNvSpPr/>
          <p:nvPr/>
        </p:nvSpPr>
        <p:spPr>
          <a:xfrm>
            <a:off x="4776424" y="1711100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260E79-80EB-9783-E48E-99AC1DA1BFBF}"/>
              </a:ext>
            </a:extLst>
          </p:cNvPr>
          <p:cNvSpPr/>
          <p:nvPr/>
        </p:nvSpPr>
        <p:spPr>
          <a:xfrm>
            <a:off x="3987502" y="1246404"/>
            <a:ext cx="1212800" cy="92939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7E861D1-6919-DE13-7B4A-1C6B0797C356}"/>
              </a:ext>
            </a:extLst>
          </p:cNvPr>
          <p:cNvSpPr/>
          <p:nvPr/>
        </p:nvSpPr>
        <p:spPr>
          <a:xfrm>
            <a:off x="11014113" y="2777017"/>
            <a:ext cx="849444" cy="98559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19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05AF-1700-EB58-67AF-7B5A60A70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56" y="1043568"/>
            <a:ext cx="3216189" cy="6820525"/>
          </a:xfrm>
        </p:spPr>
        <p:txBody>
          <a:bodyPr>
            <a:normAutofit/>
          </a:bodyPr>
          <a:lstStyle/>
          <a:p>
            <a:r>
              <a:rPr lang="en-IN" sz="2400" b="1" u="sng" dirty="0"/>
              <a:t>Hyperparameter Tuning (Random Forest) :</a:t>
            </a:r>
          </a:p>
          <a:p>
            <a:r>
              <a:rPr lang="en-IN" sz="1600" dirty="0"/>
              <a:t>Goal: Optimize model performance using </a:t>
            </a:r>
            <a:r>
              <a:rPr lang="en-IN" sz="1600" dirty="0" err="1"/>
              <a:t>GridSearchCV</a:t>
            </a:r>
            <a:r>
              <a:rPr lang="en-IN" sz="1600" dirty="0"/>
              <a:t>.</a:t>
            </a:r>
          </a:p>
          <a:p>
            <a:r>
              <a:rPr lang="en-IN" sz="1600" dirty="0"/>
              <a:t>Parameters Tuned: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n_estimators</a:t>
            </a:r>
            <a:r>
              <a:rPr lang="en-IN" sz="1600" dirty="0"/>
              <a:t>: 100, 200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max_depth</a:t>
            </a:r>
            <a:r>
              <a:rPr lang="en-IN" sz="1600" dirty="0"/>
              <a:t>: 5, 10, None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min_samples_split</a:t>
            </a:r>
            <a:r>
              <a:rPr lang="en-IN" sz="1600" dirty="0"/>
              <a:t>: 2, 5, 10</a:t>
            </a:r>
          </a:p>
          <a:p>
            <a:r>
              <a:rPr lang="en-IN" sz="1600" dirty="0"/>
              <a:t>Best Parameters: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n_estimators</a:t>
            </a:r>
            <a:r>
              <a:rPr lang="en-IN" sz="1600" dirty="0"/>
              <a:t> = 200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max_depth</a:t>
            </a:r>
            <a:r>
              <a:rPr lang="en-IN" sz="1600" dirty="0"/>
              <a:t> = None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min_samples_split</a:t>
            </a:r>
            <a:r>
              <a:rPr lang="en-IN" sz="1600" dirty="0"/>
              <a:t> = 2</a:t>
            </a:r>
          </a:p>
          <a:p>
            <a:r>
              <a:rPr lang="en-IN" sz="1600" dirty="0"/>
              <a:t>Result: Model achieved better accuracy and stability with deeper trees and more estimators.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F7C5E-448D-CED3-35C5-1A0785B10A97}"/>
              </a:ext>
            </a:extLst>
          </p:cNvPr>
          <p:cNvSpPr txBox="1"/>
          <p:nvPr/>
        </p:nvSpPr>
        <p:spPr>
          <a:xfrm>
            <a:off x="3638507" y="2997484"/>
            <a:ext cx="39723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Final Model Evaluation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Accuracy: ~73%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Precision / Recall / F1: 0.73 each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AUC (ROC): 0.80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Insights:</a:t>
            </a:r>
          </a:p>
          <a:p>
            <a:pPr marL="400059" indent="-400059">
              <a:buFont typeface="+mj-lt"/>
              <a:buAutoNum type="romanUcPeriod"/>
            </a:pPr>
            <a:r>
              <a:rPr lang="en-IN" dirty="0"/>
              <a:t>Balanced precision and recall indicate consistent performance.</a:t>
            </a:r>
          </a:p>
          <a:p>
            <a:pPr marL="400059" indent="-400059">
              <a:buFont typeface="+mj-lt"/>
              <a:buAutoNum type="romanUcPeriod"/>
            </a:pPr>
            <a:r>
              <a:rPr lang="en-IN" dirty="0"/>
              <a:t>High AUC shows strong class discrimination.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Visuals: Confusion Matrix &amp; ROC Curve.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F33C1-27E3-1B26-3A12-3BB044A8C28C}"/>
              </a:ext>
            </a:extLst>
          </p:cNvPr>
          <p:cNvSpPr txBox="1"/>
          <p:nvPr/>
        </p:nvSpPr>
        <p:spPr>
          <a:xfrm>
            <a:off x="7679305" y="3284720"/>
            <a:ext cx="46241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Feature Importance (Random Forest)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sz="1600" dirty="0"/>
              <a:t>Top Features (Importance Scores):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pH (0.13), </a:t>
            </a:r>
            <a:r>
              <a:rPr lang="en-IN" sz="1600" dirty="0" err="1"/>
              <a:t>Sulfate</a:t>
            </a:r>
            <a:r>
              <a:rPr lang="en-IN" sz="1600" dirty="0"/>
              <a:t> (0.13), Hardness (0.12)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Chloramines (0.11), Solids (0.11)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Organic Carbon (0.10), Conductivity (0.10)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Trihalomethanes (0.10), Turbidity (0.10)</a:t>
            </a:r>
          </a:p>
          <a:p>
            <a:pPr marL="400059" indent="-400059">
              <a:buFont typeface="+mj-lt"/>
              <a:buAutoNum type="romanUcPeriod"/>
            </a:pPr>
            <a:endParaRPr lang="en-IN" sz="160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sz="1600" dirty="0"/>
              <a:t>Key Insights: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pH and </a:t>
            </a:r>
            <a:r>
              <a:rPr lang="en-IN" sz="1600" dirty="0" err="1"/>
              <a:t>Sulfate</a:t>
            </a:r>
            <a:r>
              <a:rPr lang="en-IN" sz="1600" dirty="0"/>
              <a:t> most strongly affect water potability.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Chemical and mineral content (like Hardness, Solids) play major roles in predicting quality.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1840F-2785-1EE7-0274-C20019FA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083" y="155170"/>
            <a:ext cx="3933321" cy="2801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411F2-25F6-8F7E-D2E1-A91CD654A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78" y="67703"/>
            <a:ext cx="3799452" cy="325086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C2D3A2-D2F5-BFB1-C9C4-55A120AEA961}"/>
              </a:ext>
            </a:extLst>
          </p:cNvPr>
          <p:cNvCxnSpPr>
            <a:cxnSpLocks/>
          </p:cNvCxnSpPr>
          <p:nvPr/>
        </p:nvCxnSpPr>
        <p:spPr>
          <a:xfrm>
            <a:off x="3461174" y="0"/>
            <a:ext cx="29107" cy="68580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3C2E35-49EF-2A1F-1DB4-1FA15F8B716D}"/>
              </a:ext>
            </a:extLst>
          </p:cNvPr>
          <p:cNvCxnSpPr/>
          <p:nvPr/>
        </p:nvCxnSpPr>
        <p:spPr>
          <a:xfrm>
            <a:off x="7645102" y="4"/>
            <a:ext cx="0" cy="6878735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861BF90-1B13-A830-CB42-35BEFA3BCE00}"/>
              </a:ext>
            </a:extLst>
          </p:cNvPr>
          <p:cNvSpPr/>
          <p:nvPr/>
        </p:nvSpPr>
        <p:spPr>
          <a:xfrm>
            <a:off x="2889399" y="6190940"/>
            <a:ext cx="580865" cy="5729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8EDE-ACE7-79E0-177A-134FBC6E7680}"/>
              </a:ext>
            </a:extLst>
          </p:cNvPr>
          <p:cNvSpPr/>
          <p:nvPr/>
        </p:nvSpPr>
        <p:spPr>
          <a:xfrm>
            <a:off x="7675305" y="249293"/>
            <a:ext cx="545573" cy="4921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1460</TotalTime>
  <Words>1215</Words>
  <Application>Microsoft Office PowerPoint</Application>
  <PresentationFormat>Custom</PresentationFormat>
  <Paragraphs>141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Title: Water Potability Prediction Analysis</vt:lpstr>
      <vt:lpstr>Why I Chose This Project</vt:lpstr>
      <vt:lpstr>PowerPoint Presentation</vt:lpstr>
      <vt:lpstr> </vt:lpstr>
      <vt:lpstr>PowerPoint Presentation</vt:lpstr>
      <vt:lpstr> </vt:lpstr>
      <vt:lpstr>1.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MAMATA SARKAR</dc:creator>
  <cp:lastModifiedBy>MAMATA SARKAR</cp:lastModifiedBy>
  <cp:revision>11</cp:revision>
  <dcterms:created xsi:type="dcterms:W3CDTF">2025-10-09T05:16:58Z</dcterms:created>
  <dcterms:modified xsi:type="dcterms:W3CDTF">2025-10-20T13:16:50Z</dcterms:modified>
</cp:coreProperties>
</file>